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0" r:id="rId12"/>
    <p:sldId id="267" r:id="rId13"/>
    <p:sldId id="268" r:id="rId14"/>
    <p:sldId id="269" r:id="rId1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0" roundtripDataSignature="AMtx7mhcApL/VJwYvKsbZFqh7oSykexV6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31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B380BB-CBDA-4551-B1D1-EFEFE1D0EFA7}" v="4" dt="2026-04-07T08:07:17.6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687" autoAdjust="0"/>
  </p:normalViewPr>
  <p:slideViewPr>
    <p:cSldViewPr snapToGrid="0">
      <p:cViewPr varScale="1">
        <p:scale>
          <a:sx n="72" d="100"/>
          <a:sy n="72" d="100"/>
        </p:scale>
        <p:origin x="1080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nl.wikipedia.org/wiki/Robot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nl.wikipedia.org/wiki/Maassluis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Welkom allemaal. Hierbij een korte presentatie met betrekking tot Volante Alumnivereniging HAN Automotive </a:t>
            </a: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l-NL" dirty="0"/>
              <a:t>Afscheid Jelte</a:t>
            </a:r>
            <a:br>
              <a:rPr lang="nl-NL" dirty="0"/>
            </a:br>
            <a:r>
              <a:rPr lang="nl-NL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Betrokkenheid + loyaliteit + precisie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3" name="Google Shape;21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>
          <a:extLst>
            <a:ext uri="{FF2B5EF4-FFF2-40B4-BE49-F238E27FC236}">
              <a16:creationId xmlns:a16="http://schemas.microsoft.com/office/drawing/2014/main" id="{13BA83D0-1BDF-E2EF-2611-47974F31A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:notes">
            <a:extLst>
              <a:ext uri="{FF2B5EF4-FFF2-40B4-BE49-F238E27FC236}">
                <a16:creationId xmlns:a16="http://schemas.microsoft.com/office/drawing/2014/main" id="{FE05AC02-9DF6-FC69-FBC8-48FCD17303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10:notes">
            <a:extLst>
              <a:ext uri="{FF2B5EF4-FFF2-40B4-BE49-F238E27FC236}">
                <a16:creationId xmlns:a16="http://schemas.microsoft.com/office/drawing/2014/main" id="{7FE9CA2A-72E5-1611-FB53-2AA4AB1861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Voor goedkeuring jaarrekening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En herbenoeming van huidige bestuursleden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Graag voorstellen Lex Winder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Na voorstel van lex, </a:t>
            </a:r>
            <a:r>
              <a:rPr lang="nl-NL" dirty="0" err="1"/>
              <a:t>benoemening</a:t>
            </a:r>
            <a:r>
              <a:rPr lang="nl-NL" dirty="0"/>
              <a:t> van Lex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[klik]</a:t>
            </a:r>
          </a:p>
        </p:txBody>
      </p:sp>
      <p:sp>
        <p:nvSpPr>
          <p:cNvPr id="213" name="Google Shape;213;p10:notes">
            <a:extLst>
              <a:ext uri="{FF2B5EF4-FFF2-40B4-BE49-F238E27FC236}">
                <a16:creationId xmlns:a16="http://schemas.microsoft.com/office/drawing/2014/main" id="{F50C2E4A-49F2-D415-8CAD-ED6153FB198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6812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TNO </a:t>
            </a:r>
            <a:r>
              <a:rPr lang="en-US" dirty="0" err="1"/>
              <a:t>en</a:t>
            </a:r>
            <a:r>
              <a:rPr lang="en-US" dirty="0"/>
              <a:t> ACE automotive op de automotive campus Helmond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Lely - </a:t>
            </a:r>
            <a:r>
              <a:rPr lang="nl-N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producent </a:t>
            </a:r>
            <a:r>
              <a:rPr lang="nl-NL" sz="1200" b="0" i="0" u="none" strike="noStrike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van </a:t>
            </a:r>
            <a:r>
              <a:rPr lang="nl-NL" sz="1200" b="0" i="0" u="none" strike="noStrike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3" tooltip="Robo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robots</a:t>
            </a:r>
            <a:r>
              <a:rPr lang="nl-NL" sz="1200" b="0" i="0" u="none" strike="noStrike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en datasystemen voor de agrarische sector, gevestigd in </a:t>
            </a:r>
            <a:r>
              <a:rPr lang="nl-NL" sz="1200" b="0" i="0" u="none" strike="noStrike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Maassluis</a:t>
            </a:r>
            <a:endParaRPr u="none" dirty="0">
              <a:solidFill>
                <a:schemeClr val="tx1"/>
              </a:solidFill>
            </a:endParaRPr>
          </a:p>
        </p:txBody>
      </p:sp>
      <p:sp>
        <p:nvSpPr>
          <p:cNvPr id="235" name="Google Shape;23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Bijdrage leveren tot instandhouding van deze verening, in welke vorm ook is altijd welkom</a:t>
            </a:r>
            <a:endParaRPr/>
          </a:p>
        </p:txBody>
      </p:sp>
      <p:sp>
        <p:nvSpPr>
          <p:cNvPr id="287" name="Google Shape;287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nl-NL" sz="1200"/>
              <a:t>Financien =  terugkoppeling Kascontrolecommissie (stemmen)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27 equipes, jong &amp; oud, pareltjes &amp; monsters, puzzelen, prachtig weer en lekker eten.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Zwaag, 19 deelnemers ins-&amp;out over second life mogelijkheden van HV accu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7 motorrijders in de Achterhoek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16 teams, begonnen droog, regen - feest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Broshuis, wat afzeggingen, goede presentatie, speciale trailers, zo’n 1200 stuks per jaar met in totaal 550 medewerkers, marktleider NL- afzet wereld</a:t>
            </a:r>
            <a:endParaRPr dirty="0"/>
          </a:p>
        </p:txBody>
      </p:sp>
      <p:sp>
        <p:nvSpPr>
          <p:cNvPr id="103" name="Google Shape;103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Totaal aantal leden op 2-11-2024		792</a:t>
            </a:r>
            <a:endParaRPr/>
          </a:p>
        </p:txBody>
      </p:sp>
      <p:sp>
        <p:nvSpPr>
          <p:cNvPr id="151" name="Google Shape;15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Totaal aantal leden in 2023		789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Totaal aantal leden gratis in 2023	3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Vorderingen zijn overlopende activa zoals rente van 2023 die in 2024 op de rekening wordt gestort.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Opbrengsten: Contributie en inschrijving evenementen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Afschrijving debiteuren: Helaas hebben te veel leden niets meer van zich laten horen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5" Type="http://schemas.openxmlformats.org/officeDocument/2006/relationships/image" Target="../media/image13.JPEG"/><Relationship Id="rId10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emf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emf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20066"/>
            <a:ext cx="12192000" cy="44093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10"/>
          <p:cNvPicPr preferRelativeResize="0"/>
          <p:nvPr/>
        </p:nvPicPr>
        <p:blipFill rotWithShape="1">
          <a:blip r:embed="rId3">
            <a:alphaModFix/>
          </a:blip>
          <a:srcRect l="9212"/>
          <a:stretch/>
        </p:blipFill>
        <p:spPr>
          <a:xfrm>
            <a:off x="2351584" y="0"/>
            <a:ext cx="984041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360" y="356659"/>
            <a:ext cx="1775520" cy="642127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0"/>
          <p:cNvSpPr/>
          <p:nvPr/>
        </p:nvSpPr>
        <p:spPr>
          <a:xfrm>
            <a:off x="335360" y="2136338"/>
            <a:ext cx="2016224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Opening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Terugblik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Ledenbestand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Financiën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Stemronde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Vooruitblik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Rondvraag</a:t>
            </a:r>
            <a:endParaRPr/>
          </a:p>
        </p:txBody>
      </p:sp>
      <p:sp>
        <p:nvSpPr>
          <p:cNvPr id="220" name="Google Shape;220;p10"/>
          <p:cNvSpPr txBox="1"/>
          <p:nvPr/>
        </p:nvSpPr>
        <p:spPr>
          <a:xfrm>
            <a:off x="2662009" y="3618370"/>
            <a:ext cx="9264352" cy="2677656"/>
          </a:xfrm>
          <a:prstGeom prst="rect">
            <a:avLst/>
          </a:pr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Huidige bestuurstermijnen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Voorzitter	 	Sjoerd Kok			nov 2022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Secretaris		Ton </a:t>
            </a:r>
            <a:r>
              <a:rPr lang="nl-NL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Hermus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nov 2022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Penningmeester 	Evert Henk Landman	nov 2022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Alg. lid			Jelte </a:t>
            </a:r>
            <a:r>
              <a:rPr lang="nl-NL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Mollema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nov 2022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Alg. lid			René de Vreede		nov 2024</a:t>
            </a:r>
            <a:endParaRPr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157C58F-85FD-B5A4-8ABE-46139618DD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09" y="561974"/>
            <a:ext cx="2834467" cy="319724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2C445BC-BC43-4FB1-9098-745C05439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206" y="2808661"/>
            <a:ext cx="2441155" cy="348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220;p10">
            <a:extLst>
              <a:ext uri="{FF2B5EF4-FFF2-40B4-BE49-F238E27FC236}">
                <a16:creationId xmlns:a16="http://schemas.microsoft.com/office/drawing/2014/main" id="{9B0F58CF-2DC4-B552-96DD-8555BFD862BF}"/>
              </a:ext>
            </a:extLst>
          </p:cNvPr>
          <p:cNvSpPr txBox="1"/>
          <p:nvPr/>
        </p:nvSpPr>
        <p:spPr>
          <a:xfrm>
            <a:off x="5806901" y="803430"/>
            <a:ext cx="6119460" cy="954067"/>
          </a:xfrm>
          <a:prstGeom prst="rect">
            <a:avLst/>
          </a:pr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Jelte </a:t>
            </a:r>
            <a:r>
              <a:rPr lang="nl-NL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Mollema</a:t>
            </a:r>
            <a:endParaRPr lang="nl-NL" dirty="0">
              <a:ea typeface="Calibri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Penningmeester 01 – 10 -2016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>
          <a:extLst>
            <a:ext uri="{FF2B5EF4-FFF2-40B4-BE49-F238E27FC236}">
              <a16:creationId xmlns:a16="http://schemas.microsoft.com/office/drawing/2014/main" id="{F3D6B2D8-2AF4-E24B-5011-9359F22E5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10">
            <a:extLst>
              <a:ext uri="{FF2B5EF4-FFF2-40B4-BE49-F238E27FC236}">
                <a16:creationId xmlns:a16="http://schemas.microsoft.com/office/drawing/2014/main" id="{A2175A43-1813-6A62-530A-D0BF183660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9212"/>
          <a:stretch/>
        </p:blipFill>
        <p:spPr>
          <a:xfrm>
            <a:off x="2351584" y="0"/>
            <a:ext cx="984041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0">
            <a:extLst>
              <a:ext uri="{FF2B5EF4-FFF2-40B4-BE49-F238E27FC236}">
                <a16:creationId xmlns:a16="http://schemas.microsoft.com/office/drawing/2014/main" id="{05A5D73C-3C06-A3DD-E3BE-D5CB2B72BA2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360" y="356659"/>
            <a:ext cx="1775520" cy="642127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0">
            <a:extLst>
              <a:ext uri="{FF2B5EF4-FFF2-40B4-BE49-F238E27FC236}">
                <a16:creationId xmlns:a16="http://schemas.microsoft.com/office/drawing/2014/main" id="{262A74FD-1017-D623-C32A-6B0DBB83EE9C}"/>
              </a:ext>
            </a:extLst>
          </p:cNvPr>
          <p:cNvSpPr txBox="1"/>
          <p:nvPr/>
        </p:nvSpPr>
        <p:spPr>
          <a:xfrm>
            <a:off x="1968504" y="1126067"/>
            <a:ext cx="9692217" cy="4607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0">
            <a:extLst>
              <a:ext uri="{FF2B5EF4-FFF2-40B4-BE49-F238E27FC236}">
                <a16:creationId xmlns:a16="http://schemas.microsoft.com/office/drawing/2014/main" id="{8787CEF1-B5EA-313F-8059-94CF832D6B48}"/>
              </a:ext>
            </a:extLst>
          </p:cNvPr>
          <p:cNvSpPr/>
          <p:nvPr/>
        </p:nvSpPr>
        <p:spPr>
          <a:xfrm>
            <a:off x="335360" y="2136338"/>
            <a:ext cx="2016224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Opening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Terugblik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Ledenbestand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Financiën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Stemronde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Vooruitblik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Rondvraag</a:t>
            </a:r>
            <a:endParaRPr/>
          </a:p>
        </p:txBody>
      </p:sp>
      <p:sp>
        <p:nvSpPr>
          <p:cNvPr id="219" name="Google Shape;219;p10">
            <a:extLst>
              <a:ext uri="{FF2B5EF4-FFF2-40B4-BE49-F238E27FC236}">
                <a16:creationId xmlns:a16="http://schemas.microsoft.com/office/drawing/2014/main" id="{8630D0E2-DBAF-13FD-B968-619B66731810}"/>
              </a:ext>
            </a:extLst>
          </p:cNvPr>
          <p:cNvSpPr txBox="1"/>
          <p:nvPr/>
        </p:nvSpPr>
        <p:spPr>
          <a:xfrm>
            <a:off x="2662009" y="1443840"/>
            <a:ext cx="9264352" cy="1384995"/>
          </a:xfrm>
          <a:prstGeom prst="rect">
            <a:avLst/>
          </a:pr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Onderwerpen 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nl-N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Décharge van het bestuur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nl-N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Herbenoeming bestuursleden</a:t>
            </a:r>
            <a:endParaRPr/>
          </a:p>
        </p:txBody>
      </p:sp>
      <p:sp>
        <p:nvSpPr>
          <p:cNvPr id="220" name="Google Shape;220;p10">
            <a:extLst>
              <a:ext uri="{FF2B5EF4-FFF2-40B4-BE49-F238E27FC236}">
                <a16:creationId xmlns:a16="http://schemas.microsoft.com/office/drawing/2014/main" id="{B3465910-42C5-25C1-01D9-D8C635A801EF}"/>
              </a:ext>
            </a:extLst>
          </p:cNvPr>
          <p:cNvSpPr txBox="1"/>
          <p:nvPr/>
        </p:nvSpPr>
        <p:spPr>
          <a:xfrm>
            <a:off x="2662009" y="3618370"/>
            <a:ext cx="9264352" cy="2677656"/>
          </a:xfrm>
          <a:prstGeom prst="rect">
            <a:avLst/>
          </a:pr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Huidige bestuurstermijnen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Voorzitter	 	Sjoerd Kok			nov 2022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Secretaris		Ton </a:t>
            </a:r>
            <a:r>
              <a:rPr lang="nl-NL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Hermus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nov 2022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Penningmeester 	Evert Henk Landman	nov 2022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Alg. lid			Lex Winder			feb  2025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Alg. lid			René de Vreede		nov 2024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51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12"/>
          <p:cNvPicPr preferRelativeResize="0"/>
          <p:nvPr/>
        </p:nvPicPr>
        <p:blipFill rotWithShape="1">
          <a:blip r:embed="rId3">
            <a:alphaModFix/>
          </a:blip>
          <a:srcRect l="9212"/>
          <a:stretch/>
        </p:blipFill>
        <p:spPr>
          <a:xfrm>
            <a:off x="2351584" y="0"/>
            <a:ext cx="984041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360" y="356659"/>
            <a:ext cx="1775520" cy="642127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2"/>
          <p:cNvSpPr txBox="1"/>
          <p:nvPr/>
        </p:nvSpPr>
        <p:spPr>
          <a:xfrm>
            <a:off x="1968504" y="1126067"/>
            <a:ext cx="9692217" cy="4607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0" name="Google Shape;240;p12"/>
          <p:cNvCxnSpPr/>
          <p:nvPr/>
        </p:nvCxnSpPr>
        <p:spPr>
          <a:xfrm>
            <a:off x="7271792" y="1059807"/>
            <a:ext cx="0" cy="5302076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1" name="Google Shape;241;p12"/>
          <p:cNvCxnSpPr/>
          <p:nvPr/>
        </p:nvCxnSpPr>
        <p:spPr>
          <a:xfrm rot="10800000">
            <a:off x="7378748" y="2008419"/>
            <a:ext cx="934528" cy="8626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242" name="Google Shape;242;p12"/>
          <p:cNvSpPr/>
          <p:nvPr/>
        </p:nvSpPr>
        <p:spPr>
          <a:xfrm>
            <a:off x="7185803" y="1922153"/>
            <a:ext cx="181155" cy="180000"/>
          </a:xfrm>
          <a:prstGeom prst="ellipse">
            <a:avLst/>
          </a:prstGeom>
          <a:solidFill>
            <a:srgbClr val="7F7F7F"/>
          </a:solidFill>
          <a:ln w="127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2"/>
          <p:cNvSpPr/>
          <p:nvPr/>
        </p:nvSpPr>
        <p:spPr>
          <a:xfrm>
            <a:off x="8243976" y="1467829"/>
            <a:ext cx="3835880" cy="1092680"/>
          </a:xfrm>
          <a:prstGeom prst="flowChartTerminator">
            <a:avLst/>
          </a:prstGeom>
          <a:solidFill>
            <a:srgbClr val="7F7F7F"/>
          </a:solidFill>
          <a:ln w="127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2"/>
          <p:cNvSpPr txBox="1"/>
          <p:nvPr/>
        </p:nvSpPr>
        <p:spPr>
          <a:xfrm>
            <a:off x="8226724" y="1657611"/>
            <a:ext cx="254995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r>
              <a:rPr lang="nl-NL" sz="2000" b="1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nl-NL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Volante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Volante </a:t>
            </a:r>
            <a:r>
              <a:rPr lang="nl-NL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</a:t>
            </a:r>
            <a:r>
              <a:rPr lang="nl-NL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Challenge</a:t>
            </a:r>
            <a:endParaRPr dirty="0"/>
          </a:p>
        </p:txBody>
      </p:sp>
      <p:sp>
        <p:nvSpPr>
          <p:cNvPr id="245" name="Google Shape;245;p12"/>
          <p:cNvSpPr txBox="1"/>
          <p:nvPr/>
        </p:nvSpPr>
        <p:spPr>
          <a:xfrm>
            <a:off x="10810241" y="1657611"/>
            <a:ext cx="1226184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r>
            <a:r>
              <a:rPr lang="nl-NL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april 2026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2"/>
          <p:cNvSpPr/>
          <p:nvPr/>
        </p:nvSpPr>
        <p:spPr>
          <a:xfrm>
            <a:off x="7190547" y="2804779"/>
            <a:ext cx="181155" cy="180000"/>
          </a:xfrm>
          <a:prstGeom prst="ellipse">
            <a:avLst/>
          </a:prstGeom>
          <a:solidFill>
            <a:srgbClr val="7F7F7F"/>
          </a:solidFill>
          <a:ln w="127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7" name="Google Shape;247;p12"/>
          <p:cNvCxnSpPr/>
          <p:nvPr/>
        </p:nvCxnSpPr>
        <p:spPr>
          <a:xfrm rot="10800000">
            <a:off x="6238192" y="2883425"/>
            <a:ext cx="934528" cy="8626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248" name="Google Shape;248;p12"/>
          <p:cNvSpPr/>
          <p:nvPr/>
        </p:nvSpPr>
        <p:spPr>
          <a:xfrm>
            <a:off x="2480525" y="2335215"/>
            <a:ext cx="3835880" cy="1092680"/>
          </a:xfrm>
          <a:prstGeom prst="flowChartTerminator">
            <a:avLst/>
          </a:prstGeom>
          <a:solidFill>
            <a:srgbClr val="7F7F7F"/>
          </a:solidFill>
          <a:ln w="127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2"/>
          <p:cNvSpPr txBox="1"/>
          <p:nvPr/>
        </p:nvSpPr>
        <p:spPr>
          <a:xfrm>
            <a:off x="2480524" y="2530748"/>
            <a:ext cx="17409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strike="sng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Voorjaar 2026</a:t>
            </a:r>
            <a:endParaRPr dirty="0"/>
          </a:p>
        </p:txBody>
      </p:sp>
      <p:sp>
        <p:nvSpPr>
          <p:cNvPr id="250" name="Google Shape;250;p12"/>
          <p:cNvSpPr txBox="1"/>
          <p:nvPr/>
        </p:nvSpPr>
        <p:spPr>
          <a:xfrm>
            <a:off x="4260149" y="2699266"/>
            <a:ext cx="195532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Bedrijfsbezoek</a:t>
            </a: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2" descr="https://classic-mike.com/wp-content/uploads/2021/12/classicmike-site-logo.png"/>
          <p:cNvSpPr/>
          <p:nvPr/>
        </p:nvSpPr>
        <p:spPr>
          <a:xfrm>
            <a:off x="155575" y="-2705100"/>
            <a:ext cx="7620000" cy="5648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12" descr="https://classic-mike.com/wp-content/uploads/2021/12/classicmike-site-logo.png"/>
          <p:cNvSpPr/>
          <p:nvPr/>
        </p:nvSpPr>
        <p:spPr>
          <a:xfrm>
            <a:off x="155575" y="-2705100"/>
            <a:ext cx="7620000" cy="5648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12"/>
          <p:cNvSpPr/>
          <p:nvPr/>
        </p:nvSpPr>
        <p:spPr>
          <a:xfrm>
            <a:off x="7175307" y="3688699"/>
            <a:ext cx="181155" cy="180000"/>
          </a:xfrm>
          <a:prstGeom prst="ellipse">
            <a:avLst/>
          </a:prstGeom>
          <a:solidFill>
            <a:srgbClr val="7F7F7F"/>
          </a:solidFill>
          <a:ln w="127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4" name="Google Shape;254;p12"/>
          <p:cNvCxnSpPr/>
          <p:nvPr/>
        </p:nvCxnSpPr>
        <p:spPr>
          <a:xfrm rot="10800000">
            <a:off x="7312612" y="3767345"/>
            <a:ext cx="934528" cy="8626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255" name="Google Shape;255;p12"/>
          <p:cNvSpPr/>
          <p:nvPr/>
        </p:nvSpPr>
        <p:spPr>
          <a:xfrm>
            <a:off x="8211340" y="3203895"/>
            <a:ext cx="3835880" cy="1092680"/>
          </a:xfrm>
          <a:prstGeom prst="flowChartTerminator">
            <a:avLst/>
          </a:prstGeom>
          <a:solidFill>
            <a:srgbClr val="7F7F7F"/>
          </a:solidFill>
          <a:ln w="127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12"/>
          <p:cNvSpPr txBox="1"/>
          <p:nvPr/>
        </p:nvSpPr>
        <p:spPr>
          <a:xfrm>
            <a:off x="10592865" y="3393158"/>
            <a:ext cx="146649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nl-NL" sz="1400" strike="sng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augustus</a:t>
            </a:r>
            <a:r>
              <a:rPr lang="nl-NL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2026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12"/>
          <p:cNvSpPr txBox="1"/>
          <p:nvPr/>
        </p:nvSpPr>
        <p:spPr>
          <a:xfrm>
            <a:off x="8263098" y="3399428"/>
            <a:ext cx="232108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Volante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Motortoertocht</a:t>
            </a:r>
            <a:endParaRPr/>
          </a:p>
        </p:txBody>
      </p:sp>
      <p:sp>
        <p:nvSpPr>
          <p:cNvPr id="258" name="Google Shape;258;p12"/>
          <p:cNvSpPr txBox="1"/>
          <p:nvPr/>
        </p:nvSpPr>
        <p:spPr>
          <a:xfrm>
            <a:off x="2920264" y="28577"/>
            <a:ext cx="869123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Planning komende evenementen 2026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2"/>
          <p:cNvSpPr/>
          <p:nvPr/>
        </p:nvSpPr>
        <p:spPr>
          <a:xfrm>
            <a:off x="7190547" y="4625959"/>
            <a:ext cx="181155" cy="180000"/>
          </a:xfrm>
          <a:prstGeom prst="ellipse">
            <a:avLst/>
          </a:prstGeom>
          <a:solidFill>
            <a:srgbClr val="7F7F7F"/>
          </a:solidFill>
          <a:ln w="127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0" name="Google Shape;260;p12"/>
          <p:cNvCxnSpPr/>
          <p:nvPr/>
        </p:nvCxnSpPr>
        <p:spPr>
          <a:xfrm rot="10800000">
            <a:off x="6238192" y="4704605"/>
            <a:ext cx="934528" cy="8626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261" name="Google Shape;261;p12"/>
          <p:cNvSpPr/>
          <p:nvPr/>
        </p:nvSpPr>
        <p:spPr>
          <a:xfrm>
            <a:off x="2480525" y="4156395"/>
            <a:ext cx="3835880" cy="1092680"/>
          </a:xfrm>
          <a:prstGeom prst="flowChartTerminator">
            <a:avLst/>
          </a:prstGeom>
          <a:solidFill>
            <a:srgbClr val="7F7F7F"/>
          </a:solidFill>
          <a:ln w="127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2"/>
          <p:cNvSpPr txBox="1"/>
          <p:nvPr/>
        </p:nvSpPr>
        <p:spPr>
          <a:xfrm>
            <a:off x="2567940" y="4336688"/>
            <a:ext cx="17907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strike="sng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september 2025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12"/>
          <p:cNvSpPr txBox="1"/>
          <p:nvPr/>
        </p:nvSpPr>
        <p:spPr>
          <a:xfrm>
            <a:off x="4092501" y="4352436"/>
            <a:ext cx="233934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Volante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Kartcup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12"/>
          <p:cNvSpPr/>
          <p:nvPr/>
        </p:nvSpPr>
        <p:spPr>
          <a:xfrm>
            <a:off x="7175307" y="5509879"/>
            <a:ext cx="181155" cy="180000"/>
          </a:xfrm>
          <a:prstGeom prst="ellipse">
            <a:avLst/>
          </a:prstGeom>
          <a:solidFill>
            <a:srgbClr val="7F7F7F"/>
          </a:solidFill>
          <a:ln w="127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5" name="Google Shape;265;p12"/>
          <p:cNvCxnSpPr/>
          <p:nvPr/>
        </p:nvCxnSpPr>
        <p:spPr>
          <a:xfrm rot="10800000">
            <a:off x="7312612" y="5588525"/>
            <a:ext cx="934528" cy="8626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266" name="Google Shape;266;p12"/>
          <p:cNvSpPr/>
          <p:nvPr/>
        </p:nvSpPr>
        <p:spPr>
          <a:xfrm>
            <a:off x="8211340" y="5025075"/>
            <a:ext cx="3835880" cy="1092680"/>
          </a:xfrm>
          <a:prstGeom prst="flowChartTerminator">
            <a:avLst/>
          </a:prstGeom>
          <a:solidFill>
            <a:srgbClr val="7F7F7F"/>
          </a:solidFill>
          <a:ln w="127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12"/>
          <p:cNvSpPr txBox="1"/>
          <p:nvPr/>
        </p:nvSpPr>
        <p:spPr>
          <a:xfrm>
            <a:off x="10443149" y="5220608"/>
            <a:ext cx="158681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nl-NL" sz="1400" strike="sng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08 oktober 2026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12"/>
          <p:cNvSpPr txBox="1"/>
          <p:nvPr/>
        </p:nvSpPr>
        <p:spPr>
          <a:xfrm>
            <a:off x="8245186" y="5234256"/>
            <a:ext cx="232108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Bedrijfsbezoek Lely Industries</a:t>
            </a:r>
            <a:endParaRPr dirty="0"/>
          </a:p>
        </p:txBody>
      </p:sp>
      <p:sp>
        <p:nvSpPr>
          <p:cNvPr id="269" name="Google Shape;269;p12"/>
          <p:cNvSpPr/>
          <p:nvPr/>
        </p:nvSpPr>
        <p:spPr>
          <a:xfrm>
            <a:off x="335360" y="2136338"/>
            <a:ext cx="2016224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Opening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Terugblik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Ledenbestand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Financiën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Stemronde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Vooruitblik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Rondvraag</a:t>
            </a:r>
            <a:endParaRPr/>
          </a:p>
        </p:txBody>
      </p:sp>
      <p:sp>
        <p:nvSpPr>
          <p:cNvPr id="270" name="Google Shape;270;p12"/>
          <p:cNvSpPr/>
          <p:nvPr/>
        </p:nvSpPr>
        <p:spPr>
          <a:xfrm>
            <a:off x="7150722" y="1352162"/>
            <a:ext cx="181155" cy="180000"/>
          </a:xfrm>
          <a:prstGeom prst="ellipse">
            <a:avLst/>
          </a:prstGeom>
          <a:solidFill>
            <a:srgbClr val="7F7F7F"/>
          </a:solidFill>
          <a:ln w="127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1" name="Google Shape;271;p12"/>
          <p:cNvCxnSpPr/>
          <p:nvPr/>
        </p:nvCxnSpPr>
        <p:spPr>
          <a:xfrm rot="10800000">
            <a:off x="6198367" y="1430808"/>
            <a:ext cx="934528" cy="8626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272" name="Google Shape;272;p12"/>
          <p:cNvSpPr/>
          <p:nvPr/>
        </p:nvSpPr>
        <p:spPr>
          <a:xfrm>
            <a:off x="2440700" y="882598"/>
            <a:ext cx="3835880" cy="1092680"/>
          </a:xfrm>
          <a:prstGeom prst="flowChartTerminator">
            <a:avLst/>
          </a:prstGeom>
          <a:solidFill>
            <a:srgbClr val="7F7F7F"/>
          </a:solidFill>
          <a:ln w="127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2"/>
          <p:cNvSpPr txBox="1"/>
          <p:nvPr/>
        </p:nvSpPr>
        <p:spPr>
          <a:xfrm>
            <a:off x="2528115" y="1062891"/>
            <a:ext cx="17907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strike="sng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07 april 2026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2"/>
          <p:cNvSpPr txBox="1"/>
          <p:nvPr/>
        </p:nvSpPr>
        <p:spPr>
          <a:xfrm>
            <a:off x="3889525" y="1218002"/>
            <a:ext cx="233934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online - ALV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13"/>
          <p:cNvPicPr preferRelativeResize="0"/>
          <p:nvPr/>
        </p:nvPicPr>
        <p:blipFill rotWithShape="1">
          <a:blip r:embed="rId3">
            <a:alphaModFix/>
          </a:blip>
          <a:srcRect l="9212"/>
          <a:stretch/>
        </p:blipFill>
        <p:spPr>
          <a:xfrm>
            <a:off x="2351584" y="0"/>
            <a:ext cx="984041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360" y="356659"/>
            <a:ext cx="1775520" cy="642127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3"/>
          <p:cNvSpPr txBox="1"/>
          <p:nvPr/>
        </p:nvSpPr>
        <p:spPr>
          <a:xfrm>
            <a:off x="1968504" y="1126067"/>
            <a:ext cx="9692217" cy="4607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2" name="Google Shape;282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39882" y="0"/>
            <a:ext cx="4349115" cy="68580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98"/>
              </a:srgbClr>
            </a:outerShdw>
          </a:effectLst>
        </p:spPr>
      </p:pic>
      <p:sp>
        <p:nvSpPr>
          <p:cNvPr id="283" name="Google Shape;283;p13"/>
          <p:cNvSpPr/>
          <p:nvPr/>
        </p:nvSpPr>
        <p:spPr>
          <a:xfrm>
            <a:off x="335360" y="2136338"/>
            <a:ext cx="2016224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Opening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Terugblik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Ledenbestand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Financiën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Stemronde Vooruitblik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Rondvraag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14"/>
          <p:cNvPicPr preferRelativeResize="0"/>
          <p:nvPr/>
        </p:nvPicPr>
        <p:blipFill rotWithShape="1">
          <a:blip r:embed="rId3">
            <a:alphaModFix/>
          </a:blip>
          <a:srcRect l="9212"/>
          <a:stretch/>
        </p:blipFill>
        <p:spPr>
          <a:xfrm>
            <a:off x="2351584" y="0"/>
            <a:ext cx="984041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360" y="356659"/>
            <a:ext cx="1775520" cy="642127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4"/>
          <p:cNvSpPr txBox="1"/>
          <p:nvPr/>
        </p:nvSpPr>
        <p:spPr>
          <a:xfrm>
            <a:off x="1968504" y="1126067"/>
            <a:ext cx="9692217" cy="4607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2" name="Google Shape;292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80153" y="1207363"/>
            <a:ext cx="6383278" cy="423370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98"/>
              </a:srgbClr>
            </a:outerShdw>
          </a:effectLst>
        </p:spPr>
      </p:pic>
      <p:sp>
        <p:nvSpPr>
          <p:cNvPr id="293" name="Google Shape;293;p14"/>
          <p:cNvSpPr/>
          <p:nvPr/>
        </p:nvSpPr>
        <p:spPr>
          <a:xfrm>
            <a:off x="335360" y="2136338"/>
            <a:ext cx="2016224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Opening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Terugblik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Ledenbestand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Financiën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Stemronde Vooruitblik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Rondvraag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Sluiting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 l="9212"/>
          <a:stretch/>
        </p:blipFill>
        <p:spPr>
          <a:xfrm>
            <a:off x="2351584" y="0"/>
            <a:ext cx="984041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360" y="356659"/>
            <a:ext cx="1775520" cy="64212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/>
          <p:nvPr/>
        </p:nvSpPr>
        <p:spPr>
          <a:xfrm>
            <a:off x="1968504" y="1126067"/>
            <a:ext cx="9692217" cy="4607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 txBox="1"/>
          <p:nvPr/>
        </p:nvSpPr>
        <p:spPr>
          <a:xfrm>
            <a:off x="2796466" y="612559"/>
            <a:ext cx="8691300" cy="4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Algemene Leden Vergadering Volante 202</a:t>
            </a:r>
            <a:r>
              <a:rPr lang="nl-NL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nl-NL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Opening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nl-NL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Terugblik activiteiten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nl-NL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Ledenbestand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nl-NL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Financiën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nl-NL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Stemronde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nl-NL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Vooruitblik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nl-NL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Rondvraag</a:t>
            </a:r>
            <a:endParaRPr dirty="0"/>
          </a:p>
        </p:txBody>
      </p:sp>
      <p:sp>
        <p:nvSpPr>
          <p:cNvPr id="99" name="Google Shape;99;p2"/>
          <p:cNvSpPr/>
          <p:nvPr/>
        </p:nvSpPr>
        <p:spPr>
          <a:xfrm>
            <a:off x="252248" y="2136338"/>
            <a:ext cx="2099336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Terugblik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Ledenbestand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Financiën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Stemronde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Vooruitblik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Rondvraag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3"/>
          <p:cNvPicPr preferRelativeResize="0"/>
          <p:nvPr/>
        </p:nvPicPr>
        <p:blipFill rotWithShape="1">
          <a:blip r:embed="rId3">
            <a:alphaModFix/>
          </a:blip>
          <a:srcRect l="9212"/>
          <a:stretch/>
        </p:blipFill>
        <p:spPr>
          <a:xfrm>
            <a:off x="2351584" y="0"/>
            <a:ext cx="984041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360" y="356659"/>
            <a:ext cx="1775520" cy="642127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3"/>
          <p:cNvSpPr/>
          <p:nvPr/>
        </p:nvSpPr>
        <p:spPr>
          <a:xfrm>
            <a:off x="220717" y="2136338"/>
            <a:ext cx="2130867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Opening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Terugblik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Ledenbestand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Financiën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Stemronde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Vooruitblik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Rondvraag</a:t>
            </a:r>
            <a:endParaRPr/>
          </a:p>
        </p:txBody>
      </p:sp>
      <p:cxnSp>
        <p:nvCxnSpPr>
          <p:cNvPr id="109" name="Google Shape;109;p3"/>
          <p:cNvCxnSpPr/>
          <p:nvPr/>
        </p:nvCxnSpPr>
        <p:spPr>
          <a:xfrm>
            <a:off x="7271792" y="1059807"/>
            <a:ext cx="0" cy="543912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0" name="Google Shape;110;p3"/>
          <p:cNvCxnSpPr/>
          <p:nvPr/>
        </p:nvCxnSpPr>
        <p:spPr>
          <a:xfrm rot="10800000">
            <a:off x="7378748" y="1308022"/>
            <a:ext cx="934528" cy="8626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111" name="Google Shape;111;p3"/>
          <p:cNvSpPr/>
          <p:nvPr/>
        </p:nvSpPr>
        <p:spPr>
          <a:xfrm>
            <a:off x="7185803" y="1221756"/>
            <a:ext cx="181155" cy="180000"/>
          </a:xfrm>
          <a:prstGeom prst="ellipse">
            <a:avLst/>
          </a:prstGeom>
          <a:solidFill>
            <a:srgbClr val="7F7F7F"/>
          </a:solidFill>
          <a:ln w="127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3"/>
          <p:cNvSpPr/>
          <p:nvPr/>
        </p:nvSpPr>
        <p:spPr>
          <a:xfrm>
            <a:off x="8243976" y="767432"/>
            <a:ext cx="3835880" cy="1092680"/>
          </a:xfrm>
          <a:prstGeom prst="flowChartTerminator">
            <a:avLst/>
          </a:prstGeom>
          <a:solidFill>
            <a:srgbClr val="7F7F7F"/>
          </a:solidFill>
          <a:ln w="127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3"/>
          <p:cNvSpPr txBox="1"/>
          <p:nvPr/>
        </p:nvSpPr>
        <p:spPr>
          <a:xfrm>
            <a:off x="8226724" y="957214"/>
            <a:ext cx="254995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r>
              <a:rPr lang="nl-NL" sz="2000" b="1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nl-NL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-NL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Volante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Volante</a:t>
            </a:r>
            <a:r>
              <a:rPr lang="nl-NL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-NL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</a:t>
            </a:r>
            <a:r>
              <a:rPr lang="nl-NL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Challenge</a:t>
            </a:r>
            <a:endParaRPr dirty="0"/>
          </a:p>
        </p:txBody>
      </p:sp>
      <p:sp>
        <p:nvSpPr>
          <p:cNvPr id="114" name="Google Shape;114;p3"/>
          <p:cNvSpPr txBox="1"/>
          <p:nvPr/>
        </p:nvSpPr>
        <p:spPr>
          <a:xfrm>
            <a:off x="10810241" y="957214"/>
            <a:ext cx="1226184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nl-NL" sz="1400" strike="sng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05 april 2025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3"/>
          <p:cNvSpPr/>
          <p:nvPr/>
        </p:nvSpPr>
        <p:spPr>
          <a:xfrm>
            <a:off x="7190547" y="2415659"/>
            <a:ext cx="181155" cy="180000"/>
          </a:xfrm>
          <a:prstGeom prst="ellipse">
            <a:avLst/>
          </a:prstGeom>
          <a:solidFill>
            <a:srgbClr val="7F7F7F"/>
          </a:solidFill>
          <a:ln w="127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6" name="Google Shape;116;p3"/>
          <p:cNvCxnSpPr/>
          <p:nvPr/>
        </p:nvCxnSpPr>
        <p:spPr>
          <a:xfrm rot="10800000">
            <a:off x="6238192" y="2494305"/>
            <a:ext cx="934528" cy="8626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117" name="Google Shape;117;p3"/>
          <p:cNvSpPr/>
          <p:nvPr/>
        </p:nvSpPr>
        <p:spPr>
          <a:xfrm>
            <a:off x="2480525" y="1946095"/>
            <a:ext cx="3835880" cy="1092680"/>
          </a:xfrm>
          <a:prstGeom prst="flowChartTerminator">
            <a:avLst/>
          </a:prstGeom>
          <a:solidFill>
            <a:srgbClr val="7F7F7F"/>
          </a:solidFill>
          <a:ln w="127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3"/>
          <p:cNvSpPr txBox="1"/>
          <p:nvPr/>
        </p:nvSpPr>
        <p:spPr>
          <a:xfrm>
            <a:off x="2480524" y="2141628"/>
            <a:ext cx="174095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nl-NL" sz="1400" strike="sng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09 mei 2025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3"/>
          <p:cNvSpPr txBox="1"/>
          <p:nvPr/>
        </p:nvSpPr>
        <p:spPr>
          <a:xfrm>
            <a:off x="4170584" y="2149248"/>
            <a:ext cx="195532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Bedrijfsbezoek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EcarAccu</a:t>
            </a:r>
            <a:endParaRPr dirty="0"/>
          </a:p>
        </p:txBody>
      </p:sp>
      <p:sp>
        <p:nvSpPr>
          <p:cNvPr id="120" name="Google Shape;120;p3" descr="https://classic-mike.com/wp-content/uploads/2021/12/classicmike-site-logo.png"/>
          <p:cNvSpPr/>
          <p:nvPr/>
        </p:nvSpPr>
        <p:spPr>
          <a:xfrm>
            <a:off x="155575" y="-2705100"/>
            <a:ext cx="7620000" cy="5648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 descr="https://classic-mike.com/wp-content/uploads/2021/12/classicmike-site-logo.png"/>
          <p:cNvSpPr/>
          <p:nvPr/>
        </p:nvSpPr>
        <p:spPr>
          <a:xfrm>
            <a:off x="155575" y="-2705100"/>
            <a:ext cx="7620000" cy="5648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"/>
          <p:cNvSpPr/>
          <p:nvPr/>
        </p:nvSpPr>
        <p:spPr>
          <a:xfrm>
            <a:off x="7175307" y="3688699"/>
            <a:ext cx="181155" cy="180000"/>
          </a:xfrm>
          <a:prstGeom prst="ellipse">
            <a:avLst/>
          </a:prstGeom>
          <a:solidFill>
            <a:srgbClr val="7F7F7F"/>
          </a:solidFill>
          <a:ln w="127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3" name="Google Shape;123;p3"/>
          <p:cNvCxnSpPr/>
          <p:nvPr/>
        </p:nvCxnSpPr>
        <p:spPr>
          <a:xfrm rot="10800000">
            <a:off x="7312612" y="3767345"/>
            <a:ext cx="934528" cy="8626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124" name="Google Shape;124;p3"/>
          <p:cNvSpPr/>
          <p:nvPr/>
        </p:nvSpPr>
        <p:spPr>
          <a:xfrm>
            <a:off x="8211340" y="3203895"/>
            <a:ext cx="3835880" cy="1092680"/>
          </a:xfrm>
          <a:prstGeom prst="flowChartTerminator">
            <a:avLst/>
          </a:prstGeom>
          <a:solidFill>
            <a:srgbClr val="7F7F7F"/>
          </a:solidFill>
          <a:ln w="127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/>
          <p:cNvSpPr txBox="1"/>
          <p:nvPr/>
        </p:nvSpPr>
        <p:spPr>
          <a:xfrm>
            <a:off x="10223496" y="3393158"/>
            <a:ext cx="1835859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nl-NL" sz="1400" strike="sng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13 september 2025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3"/>
          <p:cNvSpPr txBox="1"/>
          <p:nvPr/>
        </p:nvSpPr>
        <p:spPr>
          <a:xfrm>
            <a:off x="8263098" y="3399428"/>
            <a:ext cx="232108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Volante</a:t>
            </a:r>
            <a:r>
              <a:rPr lang="nl-NL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Motortoertocht</a:t>
            </a: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3"/>
          <p:cNvSpPr txBox="1"/>
          <p:nvPr/>
        </p:nvSpPr>
        <p:spPr>
          <a:xfrm>
            <a:off x="2920264" y="28577"/>
            <a:ext cx="869123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Gehouden evenementen 2024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"/>
          <p:cNvSpPr/>
          <p:nvPr/>
        </p:nvSpPr>
        <p:spPr>
          <a:xfrm>
            <a:off x="7190547" y="4869159"/>
            <a:ext cx="181155" cy="180000"/>
          </a:xfrm>
          <a:prstGeom prst="ellipse">
            <a:avLst/>
          </a:prstGeom>
          <a:solidFill>
            <a:srgbClr val="7F7F7F"/>
          </a:solidFill>
          <a:ln w="127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9" name="Google Shape;129;p3"/>
          <p:cNvCxnSpPr/>
          <p:nvPr/>
        </p:nvCxnSpPr>
        <p:spPr>
          <a:xfrm rot="10800000">
            <a:off x="6238192" y="4947805"/>
            <a:ext cx="934528" cy="8626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130" name="Google Shape;130;p3"/>
          <p:cNvSpPr/>
          <p:nvPr/>
        </p:nvSpPr>
        <p:spPr>
          <a:xfrm>
            <a:off x="2480525" y="4399595"/>
            <a:ext cx="3835880" cy="1092680"/>
          </a:xfrm>
          <a:prstGeom prst="flowChartTerminator">
            <a:avLst/>
          </a:prstGeom>
          <a:solidFill>
            <a:srgbClr val="7F7F7F"/>
          </a:solidFill>
          <a:ln w="127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3"/>
          <p:cNvSpPr txBox="1"/>
          <p:nvPr/>
        </p:nvSpPr>
        <p:spPr>
          <a:xfrm>
            <a:off x="2567940" y="4579888"/>
            <a:ext cx="17907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strike="sng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 september 2025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3"/>
          <p:cNvSpPr txBox="1"/>
          <p:nvPr/>
        </p:nvSpPr>
        <p:spPr>
          <a:xfrm>
            <a:off x="4090742" y="4584843"/>
            <a:ext cx="233934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Volante</a:t>
            </a:r>
            <a:r>
              <a:rPr lang="nl-NL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nl-NL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Kartcup</a:t>
            </a:r>
            <a:endParaRPr dirty="0"/>
          </a:p>
        </p:txBody>
      </p:sp>
      <p:sp>
        <p:nvSpPr>
          <p:cNvPr id="133" name="Google Shape;133;p3"/>
          <p:cNvSpPr/>
          <p:nvPr/>
        </p:nvSpPr>
        <p:spPr>
          <a:xfrm>
            <a:off x="7175307" y="6132470"/>
            <a:ext cx="181155" cy="180000"/>
          </a:xfrm>
          <a:prstGeom prst="ellipse">
            <a:avLst/>
          </a:prstGeom>
          <a:solidFill>
            <a:srgbClr val="7F7F7F"/>
          </a:solidFill>
          <a:ln w="127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4" name="Google Shape;134;p3"/>
          <p:cNvCxnSpPr/>
          <p:nvPr/>
        </p:nvCxnSpPr>
        <p:spPr>
          <a:xfrm rot="10800000">
            <a:off x="7312612" y="6211116"/>
            <a:ext cx="934528" cy="8626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135" name="Google Shape;135;p3"/>
          <p:cNvSpPr/>
          <p:nvPr/>
        </p:nvSpPr>
        <p:spPr>
          <a:xfrm>
            <a:off x="8211340" y="5647666"/>
            <a:ext cx="3835880" cy="1092680"/>
          </a:xfrm>
          <a:prstGeom prst="flowChartTerminator">
            <a:avLst/>
          </a:prstGeom>
          <a:solidFill>
            <a:srgbClr val="7F7F7F"/>
          </a:solidFill>
          <a:ln w="127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3"/>
          <p:cNvSpPr txBox="1"/>
          <p:nvPr/>
        </p:nvSpPr>
        <p:spPr>
          <a:xfrm>
            <a:off x="10443149" y="5843199"/>
            <a:ext cx="158681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nl-NL" sz="1400" strike="sng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08 </a:t>
            </a:r>
            <a:r>
              <a:rPr lang="nl-NL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okto</a:t>
            </a:r>
            <a:r>
              <a:rPr lang="nl-NL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 2025</a:t>
            </a:r>
            <a:endParaRPr dirty="0"/>
          </a:p>
        </p:txBody>
      </p:sp>
      <p:sp>
        <p:nvSpPr>
          <p:cNvPr id="137" name="Google Shape;137;p3"/>
          <p:cNvSpPr txBox="1"/>
          <p:nvPr/>
        </p:nvSpPr>
        <p:spPr>
          <a:xfrm>
            <a:off x="8263098" y="5843199"/>
            <a:ext cx="232108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Bedrijfsbezoek</a:t>
            </a:r>
            <a:br>
              <a:rPr lang="nl-NL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Broshuis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p3"/>
          <p:cNvPicPr preferRelativeResize="0"/>
          <p:nvPr/>
        </p:nvPicPr>
        <p:blipFill>
          <a:blip r:embed="rId5">
            <a:alphaModFix/>
          </a:blip>
          <a:srcRect/>
          <a:stretch/>
        </p:blipFill>
        <p:spPr>
          <a:xfrm>
            <a:off x="5309639" y="761184"/>
            <a:ext cx="144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Afbeelding 11" descr="Afbeelding met person, kleding, persoon, buitenshuis&#10;&#10;Door AI gegenereerde inhoud is mogelijk onjuist.">
            <a:extLst>
              <a:ext uri="{FF2B5EF4-FFF2-40B4-BE49-F238E27FC236}">
                <a16:creationId xmlns:a16="http://schemas.microsoft.com/office/drawing/2014/main" id="{193B177C-4983-D59B-54A1-166CE8434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2149" y="1966969"/>
            <a:ext cx="2274709" cy="1080000"/>
          </a:xfrm>
          <a:prstGeom prst="rect">
            <a:avLst/>
          </a:prstGeom>
        </p:spPr>
      </p:pic>
      <p:pic>
        <p:nvPicPr>
          <p:cNvPr id="18" name="Afbeelding 17" descr="Afbeelding met gebouw, industrie, engineering, machine&#10;&#10;Door AI gegenereerde inhoud is mogelijk onjuist.">
            <a:extLst>
              <a:ext uri="{FF2B5EF4-FFF2-40B4-BE49-F238E27FC236}">
                <a16:creationId xmlns:a16="http://schemas.microsoft.com/office/drawing/2014/main" id="{D9693362-2A71-2722-ECD9-C7AA3647AB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2339" y="5707204"/>
            <a:ext cx="2375618" cy="1080000"/>
          </a:xfrm>
          <a:prstGeom prst="rect">
            <a:avLst/>
          </a:prstGeom>
        </p:spPr>
      </p:pic>
      <p:pic>
        <p:nvPicPr>
          <p:cNvPr id="22" name="Afbeelding 21" descr="Afbeelding met tekst, kleding, person, persoon&#10;&#10;Door AI gegenereerde inhoud is mogelijk onjuist.">
            <a:extLst>
              <a:ext uri="{FF2B5EF4-FFF2-40B4-BE49-F238E27FC236}">
                <a16:creationId xmlns:a16="http://schemas.microsoft.com/office/drawing/2014/main" id="{004EFA1D-3673-0BB6-D575-C6131DC24BC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20513"/>
          <a:stretch>
            <a:fillRect/>
          </a:stretch>
        </p:blipFill>
        <p:spPr>
          <a:xfrm>
            <a:off x="2510999" y="5704487"/>
            <a:ext cx="2073990" cy="1080000"/>
          </a:xfrm>
          <a:prstGeom prst="rect">
            <a:avLst/>
          </a:prstGeom>
        </p:spPr>
      </p:pic>
      <p:pic>
        <p:nvPicPr>
          <p:cNvPr id="24" name="Afbeelding 23" descr="Afbeelding met transport, buitenshuis, voertuig, karten&#10;&#10;Door AI gegenereerde inhoud is mogelijk onjuist.">
            <a:extLst>
              <a:ext uri="{FF2B5EF4-FFF2-40B4-BE49-F238E27FC236}">
                <a16:creationId xmlns:a16="http://schemas.microsoft.com/office/drawing/2014/main" id="{D5EDA2CD-853F-3466-7E90-17D9D4838E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6771" y="4409242"/>
            <a:ext cx="1876350" cy="1080000"/>
          </a:xfrm>
          <a:prstGeom prst="rect">
            <a:avLst/>
          </a:prstGeom>
        </p:spPr>
      </p:pic>
      <p:pic>
        <p:nvPicPr>
          <p:cNvPr id="26" name="Afbeelding 25" descr="Afbeelding met kleding, persoon, glimlach, person&#10;&#10;Door AI gegenereerde inhoud is mogelijk onjuist.">
            <a:extLst>
              <a:ext uri="{FF2B5EF4-FFF2-40B4-BE49-F238E27FC236}">
                <a16:creationId xmlns:a16="http://schemas.microsoft.com/office/drawing/2014/main" id="{EF984C30-B32B-D0AA-3625-9E369EE6E8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73475" y="4401558"/>
            <a:ext cx="2015662" cy="1080000"/>
          </a:xfrm>
          <a:prstGeom prst="rect">
            <a:avLst/>
          </a:prstGeom>
        </p:spPr>
      </p:pic>
      <p:pic>
        <p:nvPicPr>
          <p:cNvPr id="28" name="Afbeelding 27" descr="Afbeelding met buitenshuis, persoon, motorfiets, hemel&#10;&#10;Door AI gegenereerde inhoud is mogelijk onjuist.">
            <a:extLst>
              <a:ext uri="{FF2B5EF4-FFF2-40B4-BE49-F238E27FC236}">
                <a16:creationId xmlns:a16="http://schemas.microsoft.com/office/drawing/2014/main" id="{4A0DD7AF-7B67-4970-92AC-46F350E49C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56753" y="3238699"/>
            <a:ext cx="2011257" cy="1080000"/>
          </a:xfrm>
          <a:prstGeom prst="rect">
            <a:avLst/>
          </a:prstGeom>
        </p:spPr>
      </p:pic>
      <p:pic>
        <p:nvPicPr>
          <p:cNvPr id="32" name="Afbeelding 31" descr="Afbeelding met buitenshuis, Landvoertuig, voertuig, wiel&#10;&#10;Door AI gegenereerde inhoud is mogelijk onjuist.">
            <a:extLst>
              <a:ext uri="{FF2B5EF4-FFF2-40B4-BE49-F238E27FC236}">
                <a16:creationId xmlns:a16="http://schemas.microsoft.com/office/drawing/2014/main" id="{45BA835F-346B-B402-E7BF-CB0E627A7D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67677" y="3229449"/>
            <a:ext cx="1728000" cy="1080000"/>
          </a:xfrm>
          <a:prstGeom prst="rect">
            <a:avLst/>
          </a:prstGeom>
        </p:spPr>
      </p:pic>
      <p:pic>
        <p:nvPicPr>
          <p:cNvPr id="34" name="Afbeelding 33" descr="Afbeelding met buitenshuis, voertuig, Landvoertuig, wiel&#10;&#10;Door AI gegenereerde inhoud is mogelijk onjuist.">
            <a:extLst>
              <a:ext uri="{FF2B5EF4-FFF2-40B4-BE49-F238E27FC236}">
                <a16:creationId xmlns:a16="http://schemas.microsoft.com/office/drawing/2014/main" id="{55C2BF47-4831-9E3C-60C7-DE9DBC3BE8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70132" y="761184"/>
            <a:ext cx="2578112" cy="1080000"/>
          </a:xfrm>
          <a:prstGeom prst="rect">
            <a:avLst/>
          </a:prstGeom>
        </p:spPr>
      </p:pic>
      <p:pic>
        <p:nvPicPr>
          <p:cNvPr id="36" name="Afbeelding 35" descr="Afbeelding met tekst, buitenshuis, hemel, voertuig&#10;&#10;Door AI gegenereerde inhoud is mogelijk onjuist.">
            <a:extLst>
              <a:ext uri="{FF2B5EF4-FFF2-40B4-BE49-F238E27FC236}">
                <a16:creationId xmlns:a16="http://schemas.microsoft.com/office/drawing/2014/main" id="{880BB9EA-6011-45C6-A3DA-57CC1463DC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25660" y="1965117"/>
            <a:ext cx="1756923" cy="1080000"/>
          </a:xfrm>
          <a:prstGeom prst="rect">
            <a:avLst/>
          </a:prstGeom>
        </p:spPr>
      </p:pic>
      <p:grpSp>
        <p:nvGrpSpPr>
          <p:cNvPr id="10" name="Groep 9">
            <a:extLst>
              <a:ext uri="{FF2B5EF4-FFF2-40B4-BE49-F238E27FC236}">
                <a16:creationId xmlns:a16="http://schemas.microsoft.com/office/drawing/2014/main" id="{DEBE9FE0-7230-CE5F-666D-1ED3D4EEDEF7}"/>
              </a:ext>
            </a:extLst>
          </p:cNvPr>
          <p:cNvGrpSpPr/>
          <p:nvPr/>
        </p:nvGrpSpPr>
        <p:grpSpPr>
          <a:xfrm>
            <a:off x="2351584" y="708622"/>
            <a:ext cx="9879005" cy="6163839"/>
            <a:chOff x="2351584" y="708622"/>
            <a:chExt cx="9879005" cy="6163839"/>
          </a:xfrm>
        </p:grpSpPr>
        <p:pic>
          <p:nvPicPr>
            <p:cNvPr id="5" name="Afbeelding 4" descr="Afbeelding met tekst, Landvoertuig, voertuig, auto&#10;&#10;Door AI gegenereerde inhoud is mogelijk onjuist.">
              <a:extLst>
                <a:ext uri="{FF2B5EF4-FFF2-40B4-BE49-F238E27FC236}">
                  <a16:creationId xmlns:a16="http://schemas.microsoft.com/office/drawing/2014/main" id="{F6925831-9C0E-3410-2CBA-2AA12CF1B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356043" y="708622"/>
              <a:ext cx="9835957" cy="5532726"/>
            </a:xfrm>
            <a:prstGeom prst="rect">
              <a:avLst/>
            </a:prstGeom>
          </p:spPr>
        </p:pic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358B0FEE-DA52-2F5C-4EE3-43F490F7B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351584" y="6119986"/>
              <a:ext cx="9840416" cy="752475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DF001BA6-06E9-E86A-DE63-ED72D645D3AD}"/>
                </a:ext>
              </a:extLst>
            </p:cNvPr>
            <p:cNvSpPr txBox="1"/>
            <p:nvPr/>
          </p:nvSpPr>
          <p:spPr>
            <a:xfrm>
              <a:off x="2394632" y="5946817"/>
              <a:ext cx="98359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800" dirty="0">
                  <a:solidFill>
                    <a:schemeClr val="bg1"/>
                  </a:solidFill>
                </a:rPr>
                <a:t>Algemene ledenvergadering – 01 april 2025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4"/>
          <p:cNvPicPr preferRelativeResize="0"/>
          <p:nvPr/>
        </p:nvPicPr>
        <p:blipFill rotWithShape="1">
          <a:blip r:embed="rId3">
            <a:alphaModFix/>
          </a:blip>
          <a:srcRect l="9212"/>
          <a:stretch/>
        </p:blipFill>
        <p:spPr>
          <a:xfrm>
            <a:off x="2351584" y="0"/>
            <a:ext cx="984041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360" y="356659"/>
            <a:ext cx="1775520" cy="642127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4"/>
          <p:cNvSpPr txBox="1"/>
          <p:nvPr/>
        </p:nvSpPr>
        <p:spPr>
          <a:xfrm>
            <a:off x="1968504" y="1126067"/>
            <a:ext cx="9692217" cy="4607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4"/>
          <p:cNvSpPr/>
          <p:nvPr/>
        </p:nvSpPr>
        <p:spPr>
          <a:xfrm>
            <a:off x="335360" y="2136338"/>
            <a:ext cx="2016224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Opening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Terugblik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Ledenbestand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Financiën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Stemronde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Vooruitblik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Rondvraag</a:t>
            </a:r>
            <a:endParaRPr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A4D6C79-4840-CC4A-919C-519D352526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7814" y="1539076"/>
            <a:ext cx="6352583" cy="3779848"/>
          </a:xfrm>
          <a:prstGeom prst="rect">
            <a:avLst/>
          </a:prstGeom>
        </p:spPr>
      </p:pic>
      <p:sp>
        <p:nvSpPr>
          <p:cNvPr id="158" name="Google Shape;158;p4"/>
          <p:cNvSpPr txBox="1"/>
          <p:nvPr/>
        </p:nvSpPr>
        <p:spPr>
          <a:xfrm>
            <a:off x="6814612" y="2903086"/>
            <a:ext cx="29998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9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742</a:t>
            </a:r>
            <a:endParaRPr sz="9600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5"/>
          <p:cNvPicPr preferRelativeResize="0"/>
          <p:nvPr/>
        </p:nvPicPr>
        <p:blipFill rotWithShape="1">
          <a:blip r:embed="rId3">
            <a:alphaModFix/>
          </a:blip>
          <a:srcRect l="9212"/>
          <a:stretch/>
        </p:blipFill>
        <p:spPr>
          <a:xfrm>
            <a:off x="2351584" y="0"/>
            <a:ext cx="984041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360" y="356659"/>
            <a:ext cx="1775520" cy="642127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5"/>
          <p:cNvSpPr txBox="1"/>
          <p:nvPr/>
        </p:nvSpPr>
        <p:spPr>
          <a:xfrm>
            <a:off x="1968504" y="1126067"/>
            <a:ext cx="9692217" cy="4607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5"/>
          <p:cNvSpPr txBox="1"/>
          <p:nvPr/>
        </p:nvSpPr>
        <p:spPr>
          <a:xfrm>
            <a:off x="2658272" y="356659"/>
            <a:ext cx="9449182" cy="1938992"/>
          </a:xfrm>
          <a:prstGeom prst="rect">
            <a:avLst/>
          </a:pr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Sinds 2018 een dalende trend totaal aantal leden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Lijkt zich nu te stabiliseren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Reden voor stabiliseren:</a:t>
            </a:r>
            <a:endParaRPr dirty="0"/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nl-NL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Instroom net afgestudeerden, na diploma-uitreiking</a:t>
            </a:r>
            <a:endParaRPr dirty="0"/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nl-NL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2025 geen gratis leden</a:t>
            </a:r>
            <a:endParaRPr dirty="0"/>
          </a:p>
        </p:txBody>
      </p:sp>
      <p:sp>
        <p:nvSpPr>
          <p:cNvPr id="168" name="Google Shape;168;p5"/>
          <p:cNvSpPr/>
          <p:nvPr/>
        </p:nvSpPr>
        <p:spPr>
          <a:xfrm>
            <a:off x="335360" y="2136338"/>
            <a:ext cx="2016224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Opening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Terugblik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Ledenbestand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Financiën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Stemronde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Vooruitblik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Rondvraag</a:t>
            </a:r>
            <a:endParaRPr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7C827B6-16C0-360D-5523-7ED661B4EB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2004" y="2371653"/>
            <a:ext cx="4006202" cy="279161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DC4B3334-08E7-71B0-34C5-1A596D77B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6753" y="4230199"/>
            <a:ext cx="8376630" cy="2548349"/>
          </a:xfrm>
          <a:prstGeom prst="rect">
            <a:avLst/>
          </a:prstGeom>
        </p:spPr>
      </p:pic>
      <p:sp>
        <p:nvSpPr>
          <p:cNvPr id="171" name="Google Shape;171;p5"/>
          <p:cNvSpPr txBox="1"/>
          <p:nvPr/>
        </p:nvSpPr>
        <p:spPr>
          <a:xfrm>
            <a:off x="5097157" y="2412749"/>
            <a:ext cx="1584176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200"/>
              <a:buFont typeface="Arial"/>
              <a:buNone/>
            </a:pPr>
            <a:r>
              <a:rPr lang="nl-NL" sz="32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734</a:t>
            </a:r>
            <a:endParaRPr dirty="0"/>
          </a:p>
        </p:txBody>
      </p:sp>
      <p:sp>
        <p:nvSpPr>
          <p:cNvPr id="172" name="Google Shape;172;p5"/>
          <p:cNvSpPr txBox="1"/>
          <p:nvPr/>
        </p:nvSpPr>
        <p:spPr>
          <a:xfrm>
            <a:off x="5091432" y="2958583"/>
            <a:ext cx="1584176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200"/>
              <a:buFont typeface="Arial"/>
              <a:buNone/>
            </a:pPr>
            <a:r>
              <a:rPr lang="nl-NL" sz="32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734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6"/>
          <p:cNvPicPr preferRelativeResize="0"/>
          <p:nvPr/>
        </p:nvPicPr>
        <p:blipFill rotWithShape="1">
          <a:blip r:embed="rId3">
            <a:alphaModFix/>
          </a:blip>
          <a:srcRect l="9212"/>
          <a:stretch/>
        </p:blipFill>
        <p:spPr>
          <a:xfrm>
            <a:off x="2351584" y="0"/>
            <a:ext cx="984041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360" y="356659"/>
            <a:ext cx="1775520" cy="642127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6"/>
          <p:cNvSpPr/>
          <p:nvPr/>
        </p:nvSpPr>
        <p:spPr>
          <a:xfrm>
            <a:off x="335360" y="2136338"/>
            <a:ext cx="2016224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Opening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Terugblik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Ledenbestand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Financiën</a:t>
            </a: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Stemronde Vooruitblik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Rondvraag</a:t>
            </a:r>
            <a:endParaRPr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C011BF4-A9BF-BF0A-045F-EF50F26BA3EC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772000" y="369000"/>
            <a:ext cx="9000000" cy="6120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7"/>
          <p:cNvPicPr preferRelativeResize="0"/>
          <p:nvPr/>
        </p:nvPicPr>
        <p:blipFill rotWithShape="1">
          <a:blip r:embed="rId3">
            <a:alphaModFix/>
          </a:blip>
          <a:srcRect l="9212"/>
          <a:stretch/>
        </p:blipFill>
        <p:spPr>
          <a:xfrm>
            <a:off x="2351584" y="0"/>
            <a:ext cx="984041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360" y="356659"/>
            <a:ext cx="1775520" cy="642127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7"/>
          <p:cNvSpPr/>
          <p:nvPr/>
        </p:nvSpPr>
        <p:spPr>
          <a:xfrm>
            <a:off x="335360" y="2136338"/>
            <a:ext cx="2016224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Opening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Terugblik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Ledenbestand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Financiën</a:t>
            </a: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Stemronde Vooruitblik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Rondvraag</a:t>
            </a:r>
            <a:endParaRPr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A8C600B-E6B8-524B-4868-985824AB38A6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772000" y="369000"/>
            <a:ext cx="9000000" cy="6120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8"/>
          <p:cNvPicPr preferRelativeResize="0"/>
          <p:nvPr/>
        </p:nvPicPr>
        <p:blipFill rotWithShape="1">
          <a:blip r:embed="rId3">
            <a:alphaModFix/>
          </a:blip>
          <a:srcRect l="9212"/>
          <a:stretch/>
        </p:blipFill>
        <p:spPr>
          <a:xfrm>
            <a:off x="2351584" y="0"/>
            <a:ext cx="984041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360" y="356659"/>
            <a:ext cx="1775520" cy="642127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8"/>
          <p:cNvSpPr txBox="1"/>
          <p:nvPr/>
        </p:nvSpPr>
        <p:spPr>
          <a:xfrm>
            <a:off x="2868467" y="4135703"/>
            <a:ext cx="8806649" cy="2677656"/>
          </a:xfrm>
          <a:prstGeom prst="rect">
            <a:avLst/>
          </a:pr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Eigen vermogen hoog voor omvang vereniging, maar wordt langzaam verbruikt aan extra’s tijdens evenementen zoals een uitgebreide lunch.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Moeten ook niet doorschieten en later op een te kort stuiten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Voor 2025 is het eigen vermogen verlaagd met € 3270</a:t>
            </a:r>
            <a:endParaRPr dirty="0"/>
          </a:p>
        </p:txBody>
      </p:sp>
      <p:sp>
        <p:nvSpPr>
          <p:cNvPr id="198" name="Google Shape;198;p8"/>
          <p:cNvSpPr/>
          <p:nvPr/>
        </p:nvSpPr>
        <p:spPr>
          <a:xfrm>
            <a:off x="335360" y="2136338"/>
            <a:ext cx="2016224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Opening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Terugblik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Ledenbestand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Financiën</a:t>
            </a: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Stemronde Vooruitblik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Rondvraag</a:t>
            </a:r>
            <a:endParaRPr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2F744D7-A450-5C1C-24D9-974A58DB0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858" y="305502"/>
            <a:ext cx="5834378" cy="365791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9"/>
          <p:cNvPicPr preferRelativeResize="0"/>
          <p:nvPr/>
        </p:nvPicPr>
        <p:blipFill rotWithShape="1">
          <a:blip r:embed="rId3">
            <a:alphaModFix/>
          </a:blip>
          <a:srcRect l="9212"/>
          <a:stretch/>
        </p:blipFill>
        <p:spPr>
          <a:xfrm>
            <a:off x="2351584" y="0"/>
            <a:ext cx="984041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360" y="356659"/>
            <a:ext cx="1775520" cy="642127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9"/>
          <p:cNvSpPr txBox="1"/>
          <p:nvPr/>
        </p:nvSpPr>
        <p:spPr>
          <a:xfrm>
            <a:off x="2592288" y="380693"/>
            <a:ext cx="9264352" cy="1815882"/>
          </a:xfrm>
          <a:prstGeom prst="rect">
            <a:avLst/>
          </a:pr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2025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Het jaar 2025 was voor Volante weer een jaar met 6 evenementen.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47 beëindigingen van het lidmaatschap</a:t>
            </a:r>
            <a:endParaRPr dirty="0"/>
          </a:p>
        </p:txBody>
      </p:sp>
      <p:sp>
        <p:nvSpPr>
          <p:cNvPr id="207" name="Google Shape;207;p9"/>
          <p:cNvSpPr txBox="1"/>
          <p:nvPr/>
        </p:nvSpPr>
        <p:spPr>
          <a:xfrm>
            <a:off x="2787588" y="2782668"/>
            <a:ext cx="8806649" cy="1384995"/>
          </a:xfrm>
          <a:prstGeom prst="rect">
            <a:avLst/>
          </a:pr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2025 akkoord van kascontrolecommissie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Dolf en Lex bedankt voor de controle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Decharge 2025 (stemming)</a:t>
            </a:r>
            <a:endParaRPr dirty="0"/>
          </a:p>
        </p:txBody>
      </p:sp>
      <p:sp>
        <p:nvSpPr>
          <p:cNvPr id="208" name="Google Shape;208;p9"/>
          <p:cNvSpPr txBox="1"/>
          <p:nvPr/>
        </p:nvSpPr>
        <p:spPr>
          <a:xfrm>
            <a:off x="2787588" y="4824037"/>
            <a:ext cx="8806649" cy="1815882"/>
          </a:xfrm>
          <a:prstGeom prst="rect">
            <a:avLst/>
          </a:pr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Nieuwe kascontrolecommissie voor 2025:</a:t>
            </a:r>
            <a:endParaRPr dirty="0"/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nl-NL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Dolf Bierhuizen</a:t>
            </a:r>
            <a:endParaRPr dirty="0"/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nl-NL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dirty="0"/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nl-NL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(reserve) ?</a:t>
            </a:r>
            <a:endParaRPr dirty="0"/>
          </a:p>
        </p:txBody>
      </p:sp>
      <p:sp>
        <p:nvSpPr>
          <p:cNvPr id="209" name="Google Shape;209;p9"/>
          <p:cNvSpPr/>
          <p:nvPr/>
        </p:nvSpPr>
        <p:spPr>
          <a:xfrm>
            <a:off x="335360" y="2136338"/>
            <a:ext cx="2016224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Opening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Terugblik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Ledenbestand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Financiën</a:t>
            </a: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Stemronde Vooruitblik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Rondvraag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672</Words>
  <Application>Microsoft Office PowerPoint</Application>
  <PresentationFormat>Widescreen</PresentationFormat>
  <Paragraphs>202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Noto Sans Symbols</vt:lpstr>
      <vt:lpstr>Kantoorthema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Sjoerd Kok</dc:creator>
  <cp:lastModifiedBy>Sjoerd Kok</cp:lastModifiedBy>
  <cp:revision>6</cp:revision>
  <dcterms:created xsi:type="dcterms:W3CDTF">2020-03-09T10:08:29Z</dcterms:created>
  <dcterms:modified xsi:type="dcterms:W3CDTF">2026-04-07T08:13:23Z</dcterms:modified>
</cp:coreProperties>
</file>